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2" r:id="rId4"/>
    <p:sldId id="258" r:id="rId5"/>
    <p:sldId id="259" r:id="rId6"/>
    <p:sldId id="260" r:id="rId7"/>
    <p:sldId id="261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5" name="Rectangle 18"/>
          <p:cNvSpPr>
            <a:spLocks noChangeArrowheads="1"/>
          </p:cNvSpPr>
          <p:nvPr/>
        </p:nvSpPr>
        <p:spPr bwMode="white">
          <a:xfrm>
            <a:off x="8991600" y="3175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6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7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" name="Rectangle 11"/>
          <p:cNvSpPr>
            <a:spLocks noChangeArrowheads="1"/>
          </p:cNvSpPr>
          <p:nvPr/>
        </p:nvSpPr>
        <p:spPr bwMode="auto">
          <a:xfrm>
            <a:off x="146050" y="6391275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1" name="Straight Connector 6"/>
          <p:cNvSpPr>
            <a:spLocks noChangeShapeType="1"/>
          </p:cNvSpPr>
          <p:nvPr/>
        </p:nvSpPr>
        <p:spPr bwMode="auto">
          <a:xfrm>
            <a:off x="155575" y="2419350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Rectangle 9"/>
          <p:cNvSpPr>
            <a:spLocks noChangeArrowheads="1"/>
          </p:cNvSpPr>
          <p:nvPr/>
        </p:nvSpPr>
        <p:spPr bwMode="auto">
          <a:xfrm>
            <a:off x="152400" y="152400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13" name="Oval 12"/>
          <p:cNvSpPr/>
          <p:nvPr/>
        </p:nvSpPr>
        <p:spPr>
          <a:xfrm>
            <a:off x="4267200" y="211455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4362450" y="2209800"/>
            <a:ext cx="419100" cy="420688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5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E8588D-3849-4ADF-90FA-7880AC2E6D8D}" type="datetimeFigureOut">
              <a:rPr lang="en-US"/>
              <a:pPr>
                <a:defRPr/>
              </a:pPr>
              <a:t>9/17/2008</a:t>
            </a:fld>
            <a:endParaRPr lang="en-US"/>
          </a:p>
        </p:txBody>
      </p:sp>
      <p:sp>
        <p:nvSpPr>
          <p:cNvPr id="16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8688"/>
            <a:ext cx="457200" cy="441325"/>
          </a:xfrm>
        </p:spPr>
        <p:txBody>
          <a:bodyPr/>
          <a:lstStyle>
            <a:lvl1pPr>
              <a:defRPr smtClean="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2E8722C0-33F5-48BB-BD25-44009800A65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E2C96B-7121-4CC0-B453-9CA55BC48482}" type="datetimeFigureOut">
              <a:rPr lang="en-US"/>
              <a:pPr>
                <a:defRPr/>
              </a:pPr>
              <a:t>9/17/2008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0A861D-D174-4DE0-8B1C-924C2C1212C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5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6" name="Rectangle 8"/>
          <p:cNvSpPr>
            <a:spLocks noChangeArrowheads="1"/>
          </p:cNvSpPr>
          <p:nvPr/>
        </p:nvSpPr>
        <p:spPr bwMode="white">
          <a:xfrm>
            <a:off x="0" y="0"/>
            <a:ext cx="9144000" cy="155575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7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Rectangle 10"/>
          <p:cNvSpPr>
            <a:spLocks noChangeArrowheads="1"/>
          </p:cNvSpPr>
          <p:nvPr/>
        </p:nvSpPr>
        <p:spPr bwMode="auto">
          <a:xfrm>
            <a:off x="146050" y="6391275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9" name="Rectangle 11"/>
          <p:cNvSpPr>
            <a:spLocks noChangeArrowheads="1"/>
          </p:cNvSpPr>
          <p:nvPr/>
        </p:nvSpPr>
        <p:spPr bwMode="auto">
          <a:xfrm>
            <a:off x="152400" y="155575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10" name="Straight Connector 12"/>
          <p:cNvSpPr>
            <a:spLocks noChangeShapeType="1"/>
          </p:cNvSpPr>
          <p:nvPr/>
        </p:nvSpPr>
        <p:spPr bwMode="auto">
          <a:xfrm rot="5400000">
            <a:off x="4021137" y="3278188"/>
            <a:ext cx="6245225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1" name="Oval 13"/>
          <p:cNvSpPr/>
          <p:nvPr/>
        </p:nvSpPr>
        <p:spPr>
          <a:xfrm>
            <a:off x="6838950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2" name="Oval 14"/>
          <p:cNvSpPr/>
          <p:nvPr/>
        </p:nvSpPr>
        <p:spPr>
          <a:xfrm>
            <a:off x="6934200" y="3021013"/>
            <a:ext cx="420688" cy="419100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6915150" y="3009900"/>
            <a:ext cx="457200" cy="4413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642DA7-6286-4415-9BDF-19A07DD536B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ABD573-5E8C-4D32-A454-0C1FF5798142}" type="datetimeFigureOut">
              <a:rPr lang="en-US"/>
              <a:pPr>
                <a:defRPr/>
              </a:pPr>
              <a:t>9/17/2008</a:t>
            </a:fld>
            <a:endParaRPr lang="en-US"/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FB0B2F-655C-4EDC-96A6-71C514A1D8CE}" type="datetimeFigureOut">
              <a:rPr lang="en-US"/>
              <a:pPr>
                <a:defRPr/>
              </a:pPr>
              <a:t>9/17/2008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2450" y="1027113"/>
            <a:ext cx="457200" cy="4413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8FDF3B-A820-47F3-89A0-43304ECF2AC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7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Rectangle 18"/>
          <p:cNvSpPr>
            <a:spLocks noChangeArrowheads="1"/>
          </p:cNvSpPr>
          <p:nvPr/>
        </p:nvSpPr>
        <p:spPr bwMode="white">
          <a:xfrm>
            <a:off x="152400" y="2286000"/>
            <a:ext cx="8832850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9" name="Rectangle 11"/>
          <p:cNvSpPr>
            <a:spLocks noChangeArrowheads="1"/>
          </p:cNvSpPr>
          <p:nvPr/>
        </p:nvSpPr>
        <p:spPr bwMode="auto">
          <a:xfrm>
            <a:off x="155575" y="142875"/>
            <a:ext cx="8832850" cy="2139950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" name="Rectangle 12"/>
          <p:cNvSpPr>
            <a:spLocks noChangeArrowheads="1"/>
          </p:cNvSpPr>
          <p:nvPr/>
        </p:nvSpPr>
        <p:spPr bwMode="auto">
          <a:xfrm>
            <a:off x="146050" y="6391275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1" name="Rectangle 13"/>
          <p:cNvSpPr>
            <a:spLocks noChangeArrowheads="1"/>
          </p:cNvSpPr>
          <p:nvPr/>
        </p:nvSpPr>
        <p:spPr bwMode="auto">
          <a:xfrm>
            <a:off x="152400" y="152400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12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3" name="Oval 9"/>
          <p:cNvSpPr/>
          <p:nvPr/>
        </p:nvSpPr>
        <p:spPr>
          <a:xfrm>
            <a:off x="4267200" y="211455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" name="Oval 10"/>
          <p:cNvSpPr/>
          <p:nvPr/>
        </p:nvSpPr>
        <p:spPr>
          <a:xfrm>
            <a:off x="4362450" y="2209800"/>
            <a:ext cx="419100" cy="420688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DAE748-9E04-4F33-8667-A994361556BB}" type="datetimeFigureOut">
              <a:rPr lang="en-US"/>
              <a:pPr>
                <a:defRPr/>
              </a:pPr>
              <a:t>9/17/2008</a:t>
            </a:fld>
            <a:endParaRPr lang="en-US"/>
          </a:p>
        </p:txBody>
      </p:sp>
      <p:sp>
        <p:nvSpPr>
          <p:cNvPr id="1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8688"/>
            <a:ext cx="457200" cy="441325"/>
          </a:xfrm>
        </p:spPr>
        <p:txBody>
          <a:bodyPr/>
          <a:lstStyle>
            <a:lvl1pPr>
              <a:defRPr smtClean="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6C1136D0-26B6-4016-8291-852BAED775B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traight Connector 7"/>
          <p:cNvSpPr>
            <a:spLocks noChangeShapeType="1"/>
          </p:cNvSpPr>
          <p:nvPr/>
        </p:nvSpPr>
        <p:spPr bwMode="auto">
          <a:xfrm flipV="1">
            <a:off x="4562475" y="1576388"/>
            <a:ext cx="9525" cy="481806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10325"/>
            <a:ext cx="304482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973926-1A4F-4A11-A91F-DA1FCA654E41}" type="datetimeFigureOut">
              <a:rPr lang="en-US"/>
              <a:pPr>
                <a:defRPr/>
              </a:pPr>
              <a:t>9/17/2008</a:t>
            </a:fld>
            <a:endParaRPr 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E4F384-E17F-4321-B4FF-CB23728A1A3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825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1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Rectangle 10"/>
          <p:cNvSpPr/>
          <p:nvPr/>
        </p:nvSpPr>
        <p:spPr>
          <a:xfrm>
            <a:off x="152400" y="1371600"/>
            <a:ext cx="8832850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050" y="6391275"/>
            <a:ext cx="8832850" cy="31115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4" name="Straight Connector 14"/>
          <p:cNvSpPr>
            <a:spLocks noChangeShapeType="1"/>
          </p:cNvSpPr>
          <p:nvPr/>
        </p:nvSpPr>
        <p:spPr bwMode="auto">
          <a:xfrm>
            <a:off x="152400" y="1279525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5" name="Rectangle 17"/>
          <p:cNvSpPr>
            <a:spLocks noChangeArrowheads="1"/>
          </p:cNvSpPr>
          <p:nvPr/>
        </p:nvSpPr>
        <p:spPr bwMode="auto">
          <a:xfrm>
            <a:off x="152400" y="155575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16" name="Oval 24"/>
          <p:cNvSpPr/>
          <p:nvPr/>
        </p:nvSpPr>
        <p:spPr>
          <a:xfrm>
            <a:off x="4267200" y="955675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7" name="Oval 26"/>
          <p:cNvSpPr/>
          <p:nvPr/>
        </p:nvSpPr>
        <p:spPr>
          <a:xfrm>
            <a:off x="4362450" y="1050925"/>
            <a:ext cx="419100" cy="420688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8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95434E-E466-4F76-BAE5-A88EA41346E2}" type="datetimeFigureOut">
              <a:rPr lang="en-US"/>
              <a:pPr>
                <a:defRPr/>
              </a:pPr>
              <a:t>9/17/2008</a:t>
            </a:fld>
            <a:endParaRPr lang="en-US"/>
          </a:p>
        </p:txBody>
      </p:sp>
      <p:sp>
        <p:nvSpPr>
          <p:cNvPr id="19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10325"/>
            <a:ext cx="35814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988"/>
            <a:ext cx="457200" cy="441325"/>
          </a:xfrm>
        </p:spPr>
        <p:txBody>
          <a:bodyPr/>
          <a:lstStyle>
            <a:lvl1pPr algn="ctr">
              <a:defRPr smtClean="0"/>
            </a:lvl1pPr>
          </a:lstStyle>
          <a:p>
            <a:pPr>
              <a:defRPr/>
            </a:pPr>
            <a:fld id="{328EBDB0-1D03-4DCF-9BCF-E40148988AC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EDC3B4-32FA-4EA4-9CBD-1796CB6F55E7}" type="datetimeFigureOut">
              <a:rPr lang="en-US"/>
              <a:pPr>
                <a:defRPr/>
              </a:pPr>
              <a:t>9/17/2008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638"/>
            <a:ext cx="457200" cy="4413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326F43-0282-4C23-AF06-2B5174EFDFB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3" name="Rectangle 7"/>
          <p:cNvSpPr>
            <a:spLocks noChangeArrowheads="1"/>
          </p:cNvSpPr>
          <p:nvPr/>
        </p:nvSpPr>
        <p:spPr bwMode="white">
          <a:xfrm>
            <a:off x="0" y="0"/>
            <a:ext cx="9144000" cy="155575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4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5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146050" y="6391275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152400" y="158750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8F64B6-E362-4E15-BE21-508476B564BE}" type="datetimeFigureOut">
              <a:rPr lang="en-US"/>
              <a:pPr>
                <a:defRPr/>
              </a:pPr>
              <a:t>9/17/2008</a:t>
            </a:fld>
            <a:endParaRPr lang="en-US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5"/>
          </a:xfrm>
        </p:spPr>
        <p:txBody>
          <a:bodyPr/>
          <a:lstStyle>
            <a:lvl1pPr>
              <a:defRPr smtClean="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44EC8D62-7F1A-4789-B664-9BEEF96867C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8"/>
          <p:cNvSpPr>
            <a:spLocks noChangeArrowheads="1"/>
          </p:cNvSpPr>
          <p:nvPr/>
        </p:nvSpPr>
        <p:spPr bwMode="auto">
          <a:xfrm>
            <a:off x="152400" y="152400"/>
            <a:ext cx="8832850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6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7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Rectangle 15"/>
          <p:cNvSpPr>
            <a:spLocks noChangeArrowheads="1"/>
          </p:cNvSpPr>
          <p:nvPr/>
        </p:nvSpPr>
        <p:spPr bwMode="white">
          <a:xfrm>
            <a:off x="0" y="0"/>
            <a:ext cx="9144000" cy="119063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9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Rectangle 7"/>
          <p:cNvSpPr>
            <a:spLocks noChangeArrowheads="1"/>
          </p:cNvSpPr>
          <p:nvPr/>
        </p:nvSpPr>
        <p:spPr bwMode="auto">
          <a:xfrm>
            <a:off x="152400" y="152400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12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3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" name="Oval 10"/>
          <p:cNvSpPr/>
          <p:nvPr/>
        </p:nvSpPr>
        <p:spPr>
          <a:xfrm>
            <a:off x="1390650" y="323850"/>
            <a:ext cx="419100" cy="419100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5" name="Rectangle 20"/>
          <p:cNvSpPr>
            <a:spLocks noChangeArrowheads="1"/>
          </p:cNvSpPr>
          <p:nvPr/>
        </p:nvSpPr>
        <p:spPr bwMode="auto">
          <a:xfrm>
            <a:off x="149225" y="6388100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6" name="Slide Number Placeholder 6"/>
          <p:cNvSpPr>
            <a:spLocks noGrp="1"/>
          </p:cNvSpPr>
          <p:nvPr>
            <p:ph type="sldNum" sz="quarter" idx="10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 smtClean="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1605D628-3E5F-4729-AB3B-30A1C1E42F2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7" name="Date Placeholder 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99F6B2-2924-4CCD-B514-080496E33564}" type="datetimeFigureOut">
              <a:rPr lang="en-US"/>
              <a:pPr>
                <a:defRPr/>
              </a:pPr>
              <a:t>9/17/2008</a:t>
            </a:fld>
            <a:endParaRPr lang="en-US"/>
          </a:p>
        </p:txBody>
      </p:sp>
      <p:sp>
        <p:nvSpPr>
          <p:cNvPr id="18" name="Footer Placeholder 5"/>
          <p:cNvSpPr>
            <a:spLocks noGrp="1"/>
          </p:cNvSpPr>
          <p:nvPr>
            <p:ph type="ftr" sz="quarter" idx="12"/>
          </p:nvPr>
        </p:nvSpPr>
        <p:spPr>
          <a:xfrm>
            <a:off x="301625" y="6410325"/>
            <a:ext cx="3382963" cy="366713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6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7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9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10" name="Rectangle 19"/>
          <p:cNvSpPr>
            <a:spLocks noChangeArrowheads="1"/>
          </p:cNvSpPr>
          <p:nvPr/>
        </p:nvSpPr>
        <p:spPr bwMode="auto">
          <a:xfrm>
            <a:off x="152400" y="152400"/>
            <a:ext cx="8832850" cy="301625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1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2" name="Rectangle 14"/>
          <p:cNvSpPr>
            <a:spLocks noChangeArrowheads="1"/>
          </p:cNvSpPr>
          <p:nvPr/>
        </p:nvSpPr>
        <p:spPr bwMode="auto">
          <a:xfrm>
            <a:off x="152400" y="155575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13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" name="Oval 12"/>
          <p:cNvSpPr/>
          <p:nvPr/>
        </p:nvSpPr>
        <p:spPr>
          <a:xfrm>
            <a:off x="1390650" y="323850"/>
            <a:ext cx="419100" cy="419100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5" name="Rectangle 21"/>
          <p:cNvSpPr>
            <a:spLocks noChangeArrowheads="1"/>
          </p:cNvSpPr>
          <p:nvPr/>
        </p:nvSpPr>
        <p:spPr bwMode="auto">
          <a:xfrm>
            <a:off x="149225" y="6388100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Slide Number Placeholder 6"/>
          <p:cNvSpPr>
            <a:spLocks noGrp="1"/>
          </p:cNvSpPr>
          <p:nvPr>
            <p:ph type="sldNum" sz="quarter" idx="10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A88B2-4FAA-4FC2-B044-C3EE3C2D9E2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7" name="Date Placeholder 4"/>
          <p:cNvSpPr>
            <a:spLocks noGrp="1"/>
          </p:cNvSpPr>
          <p:nvPr>
            <p:ph type="dt" sz="half" idx="11"/>
          </p:nvPr>
        </p:nvSpPr>
        <p:spPr>
          <a:xfrm>
            <a:off x="5788025" y="6405563"/>
            <a:ext cx="304482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142DFC-40C6-4405-9F68-A2B2B48366F0}" type="datetimeFigureOut">
              <a:rPr lang="en-US"/>
              <a:pPr>
                <a:defRPr/>
              </a:pPr>
              <a:t>9/17/2008</a:t>
            </a:fld>
            <a:endParaRPr lang="en-US"/>
          </a:p>
        </p:txBody>
      </p:sp>
      <p:sp>
        <p:nvSpPr>
          <p:cNvPr id="18" name="Footer Placeholder 5"/>
          <p:cNvSpPr>
            <a:spLocks noGrp="1"/>
          </p:cNvSpPr>
          <p:nvPr>
            <p:ph type="ftr" sz="quarter" idx="12"/>
          </p:nvPr>
        </p:nvSpPr>
        <p:spPr>
          <a:xfrm>
            <a:off x="301625" y="6410325"/>
            <a:ext cx="3584575" cy="366713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825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225" y="6388100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5563"/>
            <a:ext cx="3044825" cy="365125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 smtClean="0">
                <a:solidFill>
                  <a:srgbClr val="FFFFFF"/>
                </a:solidFill>
                <a:latin typeface="+mn-lt"/>
              </a:defRPr>
            </a:lvl1pPr>
          </a:lstStyle>
          <a:p>
            <a:pPr>
              <a:defRPr/>
            </a:pPr>
            <a:fld id="{1CC72A5E-621F-4CB3-9CC5-4B7E58DCB73D}" type="datetimeFigureOut">
              <a:rPr lang="en-US"/>
              <a:pPr>
                <a:defRPr/>
              </a:pPr>
              <a:t>9/17/2008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325"/>
            <a:ext cx="3581400" cy="366713"/>
          </a:xfrm>
          <a:prstGeom prst="rect">
            <a:avLst/>
          </a:prstGeom>
        </p:spPr>
        <p:txBody>
          <a:bodyPr vert="horz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rgbClr val="FFFFFF"/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575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350"/>
            <a:ext cx="8832850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Oval 11"/>
          <p:cNvSpPr/>
          <p:nvPr/>
        </p:nvSpPr>
        <p:spPr>
          <a:xfrm>
            <a:off x="4267200" y="955675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5" name="Oval 14"/>
          <p:cNvSpPr/>
          <p:nvPr/>
        </p:nvSpPr>
        <p:spPr>
          <a:xfrm>
            <a:off x="4362450" y="1050925"/>
            <a:ext cx="419100" cy="420688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39813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600" smtClean="0">
                <a:solidFill>
                  <a:schemeClr val="accent3">
                    <a:shade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0EFC794-AE25-4E2E-BBE3-BEA531AA94E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38" name="Title Placeholder 21"/>
          <p:cNvSpPr>
            <a:spLocks noGrp="1"/>
          </p:cNvSpPr>
          <p:nvPr>
            <p:ph type="title"/>
          </p:nvPr>
        </p:nvSpPr>
        <p:spPr bwMode="auto">
          <a:xfrm>
            <a:off x="301625" y="228600"/>
            <a:ext cx="8534400" cy="758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39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301625" y="1524000"/>
            <a:ext cx="8534400" cy="4598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3300" kern="1200">
          <a:solidFill>
            <a:srgbClr val="E0A208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3300">
          <a:solidFill>
            <a:srgbClr val="E0A208"/>
          </a:solidFill>
          <a:latin typeface="Georgia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3300">
          <a:solidFill>
            <a:srgbClr val="E0A208"/>
          </a:solidFill>
          <a:latin typeface="Georgia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3300">
          <a:solidFill>
            <a:srgbClr val="E0A208"/>
          </a:solidFill>
          <a:latin typeface="Georgia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3300">
          <a:solidFill>
            <a:srgbClr val="E0A208"/>
          </a:solidFill>
          <a:latin typeface="Georgia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300">
          <a:solidFill>
            <a:srgbClr val="E0A208"/>
          </a:solidFill>
          <a:latin typeface="Georgia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300">
          <a:solidFill>
            <a:srgbClr val="E0A208"/>
          </a:solidFill>
          <a:latin typeface="Georgia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300">
          <a:solidFill>
            <a:srgbClr val="E0A208"/>
          </a:solidFill>
          <a:latin typeface="Georgia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300">
          <a:solidFill>
            <a:srgbClr val="E0A208"/>
          </a:solidFill>
          <a:latin typeface="Georgia" pitchFamily="18" charset="0"/>
        </a:defRPr>
      </a:lvl9pPr>
    </p:titleStyle>
    <p:bodyStyle>
      <a:lvl1pPr marL="273050" indent="-2730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7688" indent="-273050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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325" indent="-228600" algn="l" rtl="0" fontAlgn="base">
        <a:spcBef>
          <a:spcPct val="20000"/>
        </a:spcBef>
        <a:spcAft>
          <a:spcPct val="0"/>
        </a:spcAft>
        <a:buClr>
          <a:srgbClr val="FEB80A"/>
        </a:buClr>
        <a:buSzPct val="75000"/>
        <a:buFont typeface="Wingdings 2" pitchFamily="18" charset="2"/>
        <a:buChar char="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6963" indent="-228600" algn="l" rtl="0" fontAlgn="base">
        <a:spcBef>
          <a:spcPct val="20000"/>
        </a:spcBef>
        <a:spcAft>
          <a:spcPct val="0"/>
        </a:spcAft>
        <a:buClr>
          <a:srgbClr val="00ADDC"/>
        </a:buClr>
        <a:buSzPct val="70000"/>
        <a:buFont typeface="Wingdings" pitchFamily="2" charset="2"/>
        <a:buChar char="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fontAlgn="base">
        <a:spcBef>
          <a:spcPct val="20000"/>
        </a:spcBef>
        <a:spcAft>
          <a:spcPct val="0"/>
        </a:spcAft>
        <a:buClr>
          <a:srgbClr val="738AC8"/>
        </a:buClr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fontAlgn="auto">
              <a:spcAft>
                <a:spcPts val="0"/>
              </a:spcAft>
              <a:buFont typeface="Wingdings 2"/>
              <a:buNone/>
              <a:defRPr/>
            </a:pPr>
            <a:endParaRPr lang="en-US"/>
          </a:p>
        </p:txBody>
      </p:sp>
      <p:sp>
        <p:nvSpPr>
          <p:cNvPr id="13314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/>
              <a:t>¿Masculino o femenina?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152400" y="2895600"/>
            <a:ext cx="8991600" cy="3733800"/>
          </a:xfrm>
        </p:spPr>
        <p:txBody>
          <a:bodyPr>
            <a:normAutofit lnSpcReduction="10000"/>
          </a:bodyPr>
          <a:lstStyle/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en-US" sz="4800" dirty="0" smtClean="0"/>
              <a:t>Generally:</a:t>
            </a: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en-US" sz="4800" dirty="0" smtClean="0"/>
              <a:t>Masculine nouns end in “O”</a:t>
            </a: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en-US" sz="4800" dirty="0" smtClean="0"/>
              <a:t>Feminine nouns end in “A”</a:t>
            </a:r>
            <a:endParaRPr lang="en-US" sz="4800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8153400" cy="2362200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In Spanish, every noun is either masculine or feminine.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smtClean="0"/>
              <a:t>What is a noun?</a:t>
            </a:r>
          </a:p>
        </p:txBody>
      </p:sp>
      <p:sp>
        <p:nvSpPr>
          <p:cNvPr id="30723" name="Rectangle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r>
              <a:rPr lang="en-US" smtClean="0"/>
              <a:t>In Spanish noun  = sustantivo</a:t>
            </a:r>
          </a:p>
          <a:p>
            <a:endParaRPr lang="en-US" smtClean="0"/>
          </a:p>
          <a:p>
            <a:r>
              <a:rPr lang="en-US" smtClean="0"/>
              <a:t>Nouns are:</a:t>
            </a:r>
          </a:p>
          <a:p>
            <a:pPr lvl="2"/>
            <a:r>
              <a:rPr lang="en-US" sz="2800" smtClean="0"/>
              <a:t>People</a:t>
            </a:r>
          </a:p>
          <a:p>
            <a:pPr lvl="2"/>
            <a:r>
              <a:rPr lang="en-US" sz="2800" smtClean="0"/>
              <a:t>Places</a:t>
            </a:r>
          </a:p>
          <a:p>
            <a:pPr lvl="2"/>
            <a:r>
              <a:rPr lang="en-US" sz="2800" smtClean="0"/>
              <a:t>Things</a:t>
            </a:r>
          </a:p>
          <a:p>
            <a:pPr lvl="2"/>
            <a:r>
              <a:rPr lang="en-US" sz="2800" smtClean="0"/>
              <a:t>Ideas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3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solidFill>
                  <a:srgbClr val="E0A208"/>
                </a:solidFill>
              </a:rPr>
              <a:t>El/ La</a:t>
            </a:r>
          </a:p>
        </p:txBody>
      </p:sp>
      <p:sp>
        <p:nvSpPr>
          <p:cNvPr id="15362" name="Content Placeholder 2"/>
          <p:cNvSpPr>
            <a:spLocks noGrp="1"/>
          </p:cNvSpPr>
          <p:nvPr>
            <p:ph sz="quarter" idx="1"/>
          </p:nvPr>
        </p:nvSpPr>
        <p:spPr>
          <a:xfrm>
            <a:off x="301625" y="1527175"/>
            <a:ext cx="8504238" cy="4572000"/>
          </a:xfrm>
        </p:spPr>
        <p:txBody>
          <a:bodyPr/>
          <a:lstStyle/>
          <a:p>
            <a:r>
              <a:rPr lang="en-US" smtClean="0"/>
              <a:t>El =the				for masculine nouns</a:t>
            </a:r>
          </a:p>
          <a:p>
            <a:endParaRPr lang="en-US" smtClean="0"/>
          </a:p>
          <a:p>
            <a:endParaRPr lang="en-US" smtClean="0"/>
          </a:p>
          <a:p>
            <a:endParaRPr lang="en-US" smtClean="0"/>
          </a:p>
          <a:p>
            <a:endParaRPr lang="en-US" smtClean="0"/>
          </a:p>
          <a:p>
            <a:r>
              <a:rPr lang="en-US" smtClean="0"/>
              <a:t>La = the 				for feminine nouns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solidFill>
                  <a:srgbClr val="E0A208"/>
                </a:solidFill>
              </a:rPr>
              <a:t>Por ejemplo…</a:t>
            </a:r>
          </a:p>
        </p:txBody>
      </p:sp>
      <p:sp>
        <p:nvSpPr>
          <p:cNvPr id="16386" name="Content Placeholder 2"/>
          <p:cNvSpPr>
            <a:spLocks noGrp="1"/>
          </p:cNvSpPr>
          <p:nvPr>
            <p:ph sz="quarter" idx="1"/>
          </p:nvPr>
        </p:nvSpPr>
        <p:spPr>
          <a:xfrm>
            <a:off x="301625" y="1527175"/>
            <a:ext cx="8504238" cy="4572000"/>
          </a:xfrm>
        </p:spPr>
        <p:txBody>
          <a:bodyPr/>
          <a:lstStyle/>
          <a:p>
            <a:r>
              <a:rPr lang="en-US" smtClean="0"/>
              <a:t>El chico</a:t>
            </a:r>
          </a:p>
          <a:p>
            <a:endParaRPr lang="en-US" smtClean="0"/>
          </a:p>
          <a:p>
            <a:r>
              <a:rPr lang="en-US" smtClean="0"/>
              <a:t>El gato</a:t>
            </a:r>
          </a:p>
          <a:p>
            <a:endParaRPr lang="en-US" smtClean="0"/>
          </a:p>
          <a:p>
            <a:r>
              <a:rPr lang="en-US" smtClean="0"/>
              <a:t>El perro</a:t>
            </a:r>
          </a:p>
          <a:p>
            <a:endParaRPr lang="en-US" smtClean="0"/>
          </a:p>
          <a:p>
            <a:r>
              <a:rPr lang="en-US" smtClean="0"/>
              <a:t>El número</a:t>
            </a:r>
          </a:p>
          <a:p>
            <a:endParaRPr lang="en-US" smtClean="0"/>
          </a:p>
          <a:p>
            <a:r>
              <a:rPr lang="en-US" smtClean="0"/>
              <a:t>El teléfono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63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5" grpId="0"/>
      <p:bldP spid="1638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solidFill>
                  <a:srgbClr val="E0A208"/>
                </a:solidFill>
              </a:rPr>
              <a:t>Por ejemplo….</a:t>
            </a:r>
          </a:p>
        </p:txBody>
      </p:sp>
      <p:sp>
        <p:nvSpPr>
          <p:cNvPr id="17410" name="Content Placeholder 2"/>
          <p:cNvSpPr>
            <a:spLocks noGrp="1"/>
          </p:cNvSpPr>
          <p:nvPr>
            <p:ph sz="quarter" idx="1"/>
          </p:nvPr>
        </p:nvSpPr>
        <p:spPr>
          <a:xfrm>
            <a:off x="301625" y="1527175"/>
            <a:ext cx="8504238" cy="4572000"/>
          </a:xfrm>
        </p:spPr>
        <p:txBody>
          <a:bodyPr/>
          <a:lstStyle/>
          <a:p>
            <a:r>
              <a:rPr lang="en-US" smtClean="0"/>
              <a:t>La chica</a:t>
            </a:r>
          </a:p>
          <a:p>
            <a:endParaRPr lang="en-US" smtClean="0"/>
          </a:p>
          <a:p>
            <a:r>
              <a:rPr lang="en-US" smtClean="0"/>
              <a:t>La computadora</a:t>
            </a:r>
          </a:p>
          <a:p>
            <a:endParaRPr lang="en-US" smtClean="0"/>
          </a:p>
          <a:p>
            <a:r>
              <a:rPr lang="en-US" smtClean="0"/>
              <a:t>La música</a:t>
            </a:r>
          </a:p>
          <a:p>
            <a:endParaRPr lang="en-US" smtClean="0"/>
          </a:p>
          <a:p>
            <a:r>
              <a:rPr lang="en-US" smtClean="0"/>
              <a:t>La cortesía</a:t>
            </a:r>
          </a:p>
          <a:p>
            <a:endParaRPr lang="en-US" smtClean="0"/>
          </a:p>
          <a:p>
            <a:r>
              <a:rPr lang="en-US" smtClean="0"/>
              <a:t>La guitarra</a:t>
            </a:r>
          </a:p>
          <a:p>
            <a:endParaRPr lang="en-US" smtClean="0"/>
          </a:p>
          <a:p>
            <a:endParaRPr lang="en-US" smtClean="0"/>
          </a:p>
          <a:p>
            <a:endParaRPr lang="en-US" smtClean="0"/>
          </a:p>
          <a:p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200" smtClean="0">
                <a:solidFill>
                  <a:schemeClr val="accent1"/>
                </a:solidFill>
              </a:rPr>
              <a:t>¿Masculino o femenina?</a:t>
            </a:r>
          </a:p>
        </p:txBody>
      </p:sp>
      <p:sp>
        <p:nvSpPr>
          <p:cNvPr id="18434" name="Content Placeholder 2"/>
          <p:cNvSpPr>
            <a:spLocks noGrp="1"/>
          </p:cNvSpPr>
          <p:nvPr>
            <p:ph sz="quarter" idx="1"/>
          </p:nvPr>
        </p:nvSpPr>
        <p:spPr>
          <a:xfrm>
            <a:off x="0" y="1527175"/>
            <a:ext cx="9144000" cy="4572000"/>
          </a:xfrm>
        </p:spPr>
        <p:txBody>
          <a:bodyPr/>
          <a:lstStyle/>
          <a:p>
            <a:pPr>
              <a:buFont typeface="Wingdings 2" pitchFamily="18" charset="2"/>
              <a:buNone/>
            </a:pPr>
            <a:r>
              <a:rPr lang="en-US" smtClean="0"/>
              <a:t>Guess if the following words are masculino o femenina</a:t>
            </a:r>
          </a:p>
          <a:p>
            <a:pPr>
              <a:buFont typeface="Wingdings 2" pitchFamily="18" charset="2"/>
              <a:buNone/>
            </a:pPr>
            <a:r>
              <a:rPr lang="en-US" smtClean="0"/>
              <a:t>	</a:t>
            </a:r>
            <a:r>
              <a:rPr lang="en-US" smtClean="0">
                <a:sym typeface="Wingdings" pitchFamily="2" charset="2"/>
              </a:rPr>
              <a:t>Do they use el or la?</a:t>
            </a:r>
          </a:p>
          <a:p>
            <a:pPr>
              <a:buFont typeface="Wingdings 2" pitchFamily="18" charset="2"/>
              <a:buNone/>
            </a:pPr>
            <a:endParaRPr lang="en-US" smtClean="0"/>
          </a:p>
          <a:p>
            <a:pPr>
              <a:buFont typeface="Wingdings 2" pitchFamily="18" charset="2"/>
              <a:buNone/>
            </a:pPr>
            <a:r>
              <a:rPr lang="en-US" smtClean="0"/>
              <a:t>Piano			Trompeta		Rosa		Libro</a:t>
            </a:r>
          </a:p>
          <a:p>
            <a:pPr>
              <a:buFont typeface="Wingdings 2" pitchFamily="18" charset="2"/>
              <a:buNone/>
            </a:pPr>
            <a:endParaRPr lang="en-US" smtClean="0"/>
          </a:p>
          <a:p>
            <a:pPr>
              <a:buFont typeface="Wingdings 2" pitchFamily="18" charset="2"/>
              <a:buNone/>
            </a:pPr>
            <a:r>
              <a:rPr lang="en-US" smtClean="0"/>
              <a:t>Temperatura	Texto			Casa		Pizza	</a:t>
            </a:r>
          </a:p>
          <a:p>
            <a:pPr>
              <a:buFont typeface="Wingdings 2" pitchFamily="18" charset="2"/>
              <a:buNone/>
            </a:pPr>
            <a:endParaRPr lang="en-US" smtClean="0"/>
          </a:p>
          <a:p>
            <a:pPr>
              <a:buFont typeface="Wingdings 2" pitchFamily="18" charset="2"/>
              <a:buNone/>
            </a:pPr>
            <a:r>
              <a:rPr lang="en-US" smtClean="0"/>
              <a:t>Tarea			Hermano		Carro		Lampara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smtClean="0"/>
              <a:t>But...there’s more!</a:t>
            </a:r>
          </a:p>
        </p:txBody>
      </p:sp>
      <p:sp>
        <p:nvSpPr>
          <p:cNvPr id="31747" name="Rectangle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mtClean="0"/>
              <a:t>What about the nouns that do not end in “o” or “a”?</a:t>
            </a:r>
          </a:p>
          <a:p>
            <a:pPr>
              <a:lnSpc>
                <a:spcPct val="90000"/>
              </a:lnSpc>
            </a:pPr>
            <a:endParaRPr lang="en-US" smtClean="0"/>
          </a:p>
          <a:p>
            <a:pPr lvl="1">
              <a:lnSpc>
                <a:spcPct val="90000"/>
              </a:lnSpc>
            </a:pPr>
            <a:r>
              <a:rPr lang="en-US" sz="3600" smtClean="0"/>
              <a:t>Tarde	</a:t>
            </a:r>
          </a:p>
          <a:p>
            <a:pPr lvl="1">
              <a:lnSpc>
                <a:spcPct val="90000"/>
              </a:lnSpc>
            </a:pPr>
            <a:r>
              <a:rPr lang="en-US" sz="3600" smtClean="0"/>
              <a:t>Clase</a:t>
            </a:r>
          </a:p>
          <a:p>
            <a:pPr lvl="1">
              <a:lnSpc>
                <a:spcPct val="90000"/>
              </a:lnSpc>
            </a:pPr>
            <a:r>
              <a:rPr lang="en-US" sz="3600" smtClean="0"/>
              <a:t>Profesor</a:t>
            </a:r>
          </a:p>
          <a:p>
            <a:pPr lvl="1">
              <a:lnSpc>
                <a:spcPct val="90000"/>
              </a:lnSpc>
            </a:pPr>
            <a:r>
              <a:rPr lang="en-US" sz="3600" smtClean="0"/>
              <a:t>Sol</a:t>
            </a:r>
          </a:p>
          <a:p>
            <a:pPr lvl="1">
              <a:lnSpc>
                <a:spcPct val="90000"/>
              </a:lnSpc>
            </a:pPr>
            <a:r>
              <a:rPr lang="en-US" sz="3600" smtClean="0"/>
              <a:t>Noche</a:t>
            </a:r>
          </a:p>
          <a:p>
            <a:pPr lvl="1">
              <a:lnSpc>
                <a:spcPct val="90000"/>
              </a:lnSpc>
            </a:pPr>
            <a:r>
              <a:rPr lang="en-US" sz="3600" smtClean="0"/>
              <a:t>Ciudad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smtClean="0"/>
              <a:t>Bad news…</a:t>
            </a:r>
          </a:p>
        </p:txBody>
      </p:sp>
      <p:sp>
        <p:nvSpPr>
          <p:cNvPr id="32771" name="Rectangle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mtClean="0"/>
              <a:t>For nouns that don’t end in “o” or “a” we must memorize whether they are masculino o feminina…</a:t>
            </a:r>
          </a:p>
          <a:p>
            <a:pPr lvl="1">
              <a:lnSpc>
                <a:spcPct val="90000"/>
              </a:lnSpc>
            </a:pPr>
            <a:r>
              <a:rPr lang="en-US" sz="3600" smtClean="0"/>
              <a:t>La tarde	</a:t>
            </a:r>
          </a:p>
          <a:p>
            <a:pPr lvl="1">
              <a:lnSpc>
                <a:spcPct val="90000"/>
              </a:lnSpc>
            </a:pPr>
            <a:r>
              <a:rPr lang="en-US" sz="3600" smtClean="0"/>
              <a:t>La clase</a:t>
            </a:r>
          </a:p>
          <a:p>
            <a:pPr lvl="1">
              <a:lnSpc>
                <a:spcPct val="90000"/>
              </a:lnSpc>
            </a:pPr>
            <a:r>
              <a:rPr lang="en-US" sz="3600" smtClean="0"/>
              <a:t>El profesor</a:t>
            </a:r>
          </a:p>
          <a:p>
            <a:pPr lvl="1">
              <a:lnSpc>
                <a:spcPct val="90000"/>
              </a:lnSpc>
            </a:pPr>
            <a:r>
              <a:rPr lang="en-US" sz="3600" smtClean="0"/>
              <a:t>El sol</a:t>
            </a:r>
          </a:p>
          <a:p>
            <a:pPr lvl="1">
              <a:lnSpc>
                <a:spcPct val="90000"/>
              </a:lnSpc>
            </a:pPr>
            <a:r>
              <a:rPr lang="en-US" sz="3600" smtClean="0"/>
              <a:t>La noche</a:t>
            </a:r>
          </a:p>
          <a:p>
            <a:pPr lvl="1">
              <a:lnSpc>
                <a:spcPct val="90000"/>
              </a:lnSpc>
            </a:pPr>
            <a:r>
              <a:rPr lang="en-US" sz="3600" smtClean="0"/>
              <a:t>La ciudad</a:t>
            </a:r>
          </a:p>
          <a:p>
            <a:pPr>
              <a:lnSpc>
                <a:spcPct val="90000"/>
              </a:lnSpc>
            </a:pPr>
            <a:endParaRPr lang="en-US" smtClean="0"/>
          </a:p>
          <a:p>
            <a:pPr>
              <a:lnSpc>
                <a:spcPct val="90000"/>
              </a:lnSpc>
            </a:pPr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62</TotalTime>
  <Words>134</Words>
  <Application>Microsoft Office PowerPoint</Application>
  <PresentationFormat>On-screen Show (4:3)</PresentationFormat>
  <Paragraphs>68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Civic</vt:lpstr>
      <vt:lpstr>¿Masculino o femenina?</vt:lpstr>
      <vt:lpstr>    In Spanish, every noun is either masculine or feminine.  </vt:lpstr>
      <vt:lpstr>What is a noun?</vt:lpstr>
      <vt:lpstr>El/ La</vt:lpstr>
      <vt:lpstr>Por ejemplo…</vt:lpstr>
      <vt:lpstr>Por ejemplo….</vt:lpstr>
      <vt:lpstr>¿Masculino o femenina?</vt:lpstr>
      <vt:lpstr>But...there’s more!</vt:lpstr>
      <vt:lpstr>Bad news…</vt:lpstr>
    </vt:vector>
  </TitlesOfParts>
  <Company>Scarsdale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¿Masculino o femenina?</dc:title>
  <dc:creator>Lauren Mooney</dc:creator>
  <cp:lastModifiedBy>Lauren Mooney</cp:lastModifiedBy>
  <cp:revision>2</cp:revision>
  <dcterms:created xsi:type="dcterms:W3CDTF">2008-09-16T19:26:01Z</dcterms:created>
  <dcterms:modified xsi:type="dcterms:W3CDTF">2008-09-17T12:35:32Z</dcterms:modified>
</cp:coreProperties>
</file>